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8" r:id="rId2"/>
    <p:sldId id="260" r:id="rId3"/>
    <p:sldId id="262" r:id="rId4"/>
    <p:sldId id="257" r:id="rId5"/>
    <p:sldId id="263" r:id="rId6"/>
    <p:sldId id="264" r:id="rId7"/>
    <p:sldId id="259" r:id="rId8"/>
    <p:sldId id="266" r:id="rId9"/>
    <p:sldId id="265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76160"/>
  </p:normalViewPr>
  <p:slideViewPr>
    <p:cSldViewPr snapToGrid="0" snapToObjects="1">
      <p:cViewPr varScale="1">
        <p:scale>
          <a:sx n="87" d="100"/>
          <a:sy n="87" d="100"/>
        </p:scale>
        <p:origin x="146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146CC-BE8D-3F45-B4EC-04957B10DAA1}" type="datetimeFigureOut">
              <a:rPr lang="en-US" smtClean="0"/>
              <a:t>1/25/2019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A931D5-43A4-F841-A96F-BBFFFBE8F5D1}" type="slidenum">
              <a:rPr lang="en-U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938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0113" y="323850"/>
            <a:ext cx="2301875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La sesión tuvo el propósito específico de preparar a los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</a:rPr>
              <a:t>alumnos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 para las presentaciones de su equipo y darles tiempo para comenzar el proceso mientras los formadores están disponibles para brindar apoyo.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6927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0113" y="323850"/>
            <a:ext cx="2301875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Los objetivos de esta sesión particular se explican a los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</a:rPr>
              <a:t>alumnos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. Estas son las cosas que el delegado debería poder hacer al final de la sesión. Estos objetivos pueden usarse para evaluar el conocimiento obtenido y permitir a los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</a:rPr>
              <a:t>alumnos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 evaluar la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</a:rPr>
              <a:t>formación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4383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dirty="0"/>
              <a:t>El formador debe reiterar la importancia del trabajo en equipo y que cada delegado debe participar plenamente en el desarrollo y la impartición de la presentación.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931D5-43A4-F841-A96F-BBFFFBE8F5D1}" type="slidenum">
              <a:rPr lang="en-U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574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dirty="0"/>
              <a:t>Esta diapositiva establece el desglose de cada ranura de presentación de 30 </a:t>
            </a:r>
            <a:r>
              <a:rPr dirty="0" err="1"/>
              <a:t>minutos</a:t>
            </a:r>
            <a:r>
              <a:rPr dirty="0"/>
              <a:t>.</a:t>
            </a:r>
            <a:r>
              <a:rPr lang="en-GB" dirty="0"/>
              <a:t> </a:t>
            </a:r>
            <a:r>
              <a:rPr dirty="0"/>
              <a:t>Es importante que el formador establezca claramente los plazos e informe a los equipos que si superan su tiempo al realizar la presentación real, se les parará y no podrán completar la presentación.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931D5-43A4-F841-A96F-BBFFFBE8F5D1}" type="slidenum">
              <a:rPr lang="en-U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4617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dirty="0"/>
              <a:t>Esta diapositiva es un recordatorio de los temas cubiertos durante la </a:t>
            </a:r>
            <a:r>
              <a:rPr lang="es-ES" dirty="0"/>
              <a:t>semana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931D5-43A4-F841-A96F-BBFFFBE8F5D1}" type="slidenum">
              <a:rPr lang="en-U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9922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dirty="0"/>
              <a:t>Esto es para explicar a los </a:t>
            </a:r>
            <a:r>
              <a:rPr lang="en-US" dirty="0" err="1"/>
              <a:t>alumnos</a:t>
            </a:r>
            <a:r>
              <a:rPr dirty="0"/>
              <a:t> sobre el proceso de evaluación y qué se espera de ellos </a:t>
            </a:r>
            <a:r>
              <a:rPr dirty="0" err="1"/>
              <a:t>como</a:t>
            </a:r>
            <a:r>
              <a:rPr dirty="0"/>
              <a:t> </a:t>
            </a:r>
            <a:r>
              <a:rPr lang="en-US" dirty="0" err="1"/>
              <a:t>alumnos</a:t>
            </a:r>
            <a:r>
              <a:rPr dirty="0"/>
              <a:t> de revisión.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931D5-43A4-F841-A96F-BBFFFBE8F5D1}" type="slidenum">
              <a:rPr lang="en-U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00559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dirty="0"/>
              <a:t>Esta diapositiva simplemente explica que los equipos harán un sorteo para decidir el orden en que se realizarán las presentaciones.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931D5-43A4-F841-A96F-BBFFFBE8F5D1}" type="slidenum">
              <a:rPr lang="en-U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6254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0113" y="323850"/>
            <a:ext cx="2301875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Los objetivos para esta sesión particular son recapitulados para los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</a:rPr>
              <a:t>alumnos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. 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15411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0113" y="323850"/>
            <a:ext cx="2301875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¿Preguntas?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Esta diapositiva debe ser utilizada por los formadores para abordar cualquier problema planteado por la clase y también para presentar o volver a presentar cualquier área que el formador crea que debe enfatizarse antes de finalizar esta parte de la sesión.</a:t>
            </a:r>
            <a:r>
              <a:rPr dirty="0"/>
              <a:t> 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773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7D6A2-F7E4-F143-B0DA-A0176C89DB91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2A5AF-D20C-8B4D-8B89-0F29C4AF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48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7D6A2-F7E4-F143-B0DA-A0176C89DB91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2A5AF-D20C-8B4D-8B89-0F29C4AF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473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7D6A2-F7E4-F143-B0DA-A0176C89DB91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2A5AF-D20C-8B4D-8B89-0F29C4AF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848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7D6A2-F7E4-F143-B0DA-A0176C89DB91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2A5AF-D20C-8B4D-8B89-0F29C4AF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726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7D6A2-F7E4-F143-B0DA-A0176C89DB91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2A5AF-D20C-8B4D-8B89-0F29C4AF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9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7D6A2-F7E4-F143-B0DA-A0176C89DB91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2A5AF-D20C-8B4D-8B89-0F29C4AF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041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7D6A2-F7E4-F143-B0DA-A0176C89DB91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2A5AF-D20C-8B4D-8B89-0F29C4AF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62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7D6A2-F7E4-F143-B0DA-A0176C89DB91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2A5AF-D20C-8B4D-8B89-0F29C4AF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921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7D6A2-F7E4-F143-B0DA-A0176C89DB91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2A5AF-D20C-8B4D-8B89-0F29C4AF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517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7D6A2-F7E4-F143-B0DA-A0176C89DB91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2A5AF-D20C-8B4D-8B89-0F29C4AF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73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7D6A2-F7E4-F143-B0DA-A0176C89DB91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2A5AF-D20C-8B4D-8B89-0F29C4AF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518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7D6A2-F7E4-F143-B0DA-A0176C89DB91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2A5AF-D20C-8B4D-8B89-0F29C4AF8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509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5640" y="3717032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Sesión 1.4.4</a:t>
            </a:r>
            <a:endParaRPr lang="es-E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Preparación para presentaciones de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alumnos</a:t>
            </a:r>
            <a:endParaRPr lang="es-E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209800" y="1700809"/>
            <a:ext cx="7772400" cy="2036789"/>
          </a:xfrm>
        </p:spPr>
        <p:txBody>
          <a:bodyPr>
            <a:normAutofit/>
          </a:bodyPr>
          <a:lstStyle/>
          <a:p>
            <a:r>
              <a:rPr lang="en-US" sz="4000" b="1" dirty="0"/>
              <a:t>Habilidades de formación</a:t>
            </a:r>
            <a:br>
              <a:rPr dirty="0"/>
            </a:br>
            <a:r>
              <a:rPr lang="en-US" sz="4000" b="1" dirty="0"/>
              <a:t>para jueces y fiscales</a:t>
            </a:r>
            <a:endParaRPr lang="es-ES" sz="4000" dirty="0"/>
          </a:p>
        </p:txBody>
      </p:sp>
      <p:pic>
        <p:nvPicPr>
          <p:cNvPr id="7" name="Picture 6" descr="Z:\0_C-PROC\0_Admin\Funded EU+COE - Implemented COE quadri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2" y="330746"/>
            <a:ext cx="6552728" cy="13700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6333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Imagen de signo de interrogació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7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95803" y="4500570"/>
            <a:ext cx="30817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/>
              <a:t>Preguntas</a:t>
            </a:r>
            <a:endParaRPr lang="es-ES" sz="5400" b="1" dirty="0"/>
          </a:p>
        </p:txBody>
      </p:sp>
    </p:spTree>
    <p:extLst>
      <p:ext uri="{BB962C8B-B14F-4D97-AF65-F5344CB8AC3E}">
        <p14:creationId xmlns:p14="http://schemas.microsoft.com/office/powerpoint/2010/main" val="809195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1200" y="375254"/>
            <a:ext cx="8229600" cy="1042384"/>
          </a:xfrm>
        </p:spPr>
        <p:txBody>
          <a:bodyPr>
            <a:normAutofit/>
          </a:bodyPr>
          <a:lstStyle/>
          <a:p>
            <a:r>
              <a:rPr lang="en-US" b="1" dirty="0"/>
              <a:t>Objetivos de la sesión</a:t>
            </a:r>
            <a:endParaRPr lang="es-ES" b="1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838199" y="1825625"/>
            <a:ext cx="1091702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dirty="0"/>
              <a:t>Al final de estas sesiones, los </a:t>
            </a:r>
            <a:r>
              <a:rPr lang="en-US" dirty="0" err="1"/>
              <a:t>alumnos</a:t>
            </a:r>
            <a:r>
              <a:rPr dirty="0"/>
              <a:t> podrán:</a:t>
            </a:r>
          </a:p>
          <a:p>
            <a:pPr>
              <a:lnSpc>
                <a:spcPct val="80000"/>
              </a:lnSpc>
            </a:pPr>
            <a:r>
              <a:rPr dirty="0" err="1"/>
              <a:t>Prepa</a:t>
            </a:r>
            <a:r>
              <a:rPr lang="es-ES" dirty="0"/>
              <a:t>rar</a:t>
            </a:r>
            <a:r>
              <a:rPr dirty="0"/>
              <a:t> una presentación </a:t>
            </a:r>
            <a:r>
              <a:rPr dirty="0" err="1"/>
              <a:t>efectiva</a:t>
            </a:r>
            <a:r>
              <a:rPr dirty="0"/>
              <a:t> </a:t>
            </a:r>
            <a:r>
              <a:rPr lang="es-ES" dirty="0"/>
              <a:t>al final de la sesión del día</a:t>
            </a:r>
            <a:r>
              <a:rPr dirty="0"/>
              <a:t>.</a:t>
            </a:r>
          </a:p>
          <a:p>
            <a:pPr>
              <a:lnSpc>
                <a:spcPct val="80000"/>
              </a:lnSpc>
            </a:pPr>
            <a:r>
              <a:rPr dirty="0" err="1"/>
              <a:t>Trabaj</a:t>
            </a:r>
            <a:r>
              <a:rPr lang="es-ES" dirty="0"/>
              <a:t>ar</a:t>
            </a:r>
            <a:r>
              <a:rPr dirty="0"/>
              <a:t> con los miembros del equipo en el desarrollo de la presentación</a:t>
            </a:r>
          </a:p>
          <a:p>
            <a:pPr>
              <a:lnSpc>
                <a:spcPct val="80000"/>
              </a:lnSpc>
            </a:pPr>
            <a:r>
              <a:rPr dirty="0" err="1"/>
              <a:t>Expli</a:t>
            </a:r>
            <a:r>
              <a:rPr lang="es-ES" dirty="0"/>
              <a:t>car</a:t>
            </a:r>
            <a:r>
              <a:rPr dirty="0"/>
              <a:t> la estructura del horario de presentación</a:t>
            </a:r>
            <a:endParaRPr lang="es-E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5927" y="5013176"/>
            <a:ext cx="2772276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191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Propósito</a:t>
            </a:r>
            <a:endParaRPr lang="es-E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Esta sesión tiene dos partes:</a:t>
            </a:r>
          </a:p>
          <a:p>
            <a:r>
              <a:rPr dirty="0"/>
              <a:t>En primer lugar, una oportunidad para que los </a:t>
            </a:r>
            <a:r>
              <a:rPr lang="en-US" dirty="0" err="1"/>
              <a:t>alumnos</a:t>
            </a:r>
            <a:r>
              <a:rPr dirty="0"/>
              <a:t> hagan preguntas y se aseguren de que están familiarizados con la estructura y el propósito de las sesiones de presentación;</a:t>
            </a:r>
          </a:p>
          <a:p>
            <a:r>
              <a:rPr dirty="0"/>
              <a:t>En segundo lugar, trabajar junto con los miembros del equipo para comenzar la preparación de la presentación, asignar tareas y decidir la estructura y el contenido de la presentación.</a:t>
            </a:r>
          </a:p>
          <a:p>
            <a:r>
              <a:rPr dirty="0"/>
              <a:t>Los formadores estarán disponibles para ayudarle durante este tiempo.</a:t>
            </a:r>
            <a:endParaRPr lang="es-E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514" y="0"/>
            <a:ext cx="3480486" cy="216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168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Horario de presentación grupal</a:t>
            </a:r>
            <a:endParaRPr lang="es-E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6226488"/>
              </p:ext>
            </p:extLst>
          </p:nvPr>
        </p:nvGraphicFramePr>
        <p:xfrm>
          <a:off x="838199" y="1989054"/>
          <a:ext cx="10445685" cy="4116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669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87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9510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effectLst/>
                          <a:latin typeface="Verdana" charset="0"/>
                        </a:rPr>
                        <a:t>Preparar</a:t>
                      </a:r>
                      <a:r>
                        <a:rPr lang="en-US" sz="2800" dirty="0">
                          <a:effectLst/>
                          <a:latin typeface="Verdana" charset="0"/>
                        </a:rPr>
                        <a:t> la habitación (montaje de mesas, sillas, equipos)</a:t>
                      </a:r>
                      <a:endParaRPr lang="es-ES" sz="2800" dirty="0">
                        <a:effectLst/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Verdana" charset="0"/>
                        </a:rPr>
                        <a:t>2 minutos</a:t>
                      </a:r>
                      <a:endParaRPr lang="es-ES" sz="2800" dirty="0">
                        <a:effectLst/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27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effectLst/>
                          <a:latin typeface="Verdana" charset="0"/>
                        </a:rPr>
                        <a:t>Preparar</a:t>
                      </a:r>
                      <a:r>
                        <a:rPr lang="en-US" sz="2800" dirty="0">
                          <a:effectLst/>
                          <a:latin typeface="Verdana" charset="0"/>
                        </a:rPr>
                        <a:t> </a:t>
                      </a:r>
                      <a:r>
                        <a:rPr lang="en-US" sz="2800" dirty="0" err="1">
                          <a:effectLst/>
                          <a:latin typeface="Verdana" charset="0"/>
                        </a:rPr>
                        <a:t>su</a:t>
                      </a:r>
                      <a:r>
                        <a:rPr lang="en-US" sz="2800" dirty="0">
                          <a:effectLst/>
                          <a:latin typeface="Verdana" charset="0"/>
                        </a:rPr>
                        <a:t> ejercicio para impartir la formación</a:t>
                      </a:r>
                      <a:endParaRPr lang="es-ES" sz="2800" dirty="0">
                        <a:effectLst/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Verdana" charset="0"/>
                        </a:rPr>
                        <a:t>20 minutos</a:t>
                      </a:r>
                      <a:endParaRPr lang="es-ES" sz="2800" dirty="0">
                        <a:effectLst/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27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effectLst/>
                          <a:latin typeface="Verdana" charset="0"/>
                        </a:rPr>
                        <a:t>Completar</a:t>
                      </a:r>
                      <a:r>
                        <a:rPr lang="en-US" sz="2800" dirty="0">
                          <a:effectLst/>
                          <a:latin typeface="Verdana" charset="0"/>
                        </a:rPr>
                        <a:t> el formulario de comentarios</a:t>
                      </a:r>
                      <a:endParaRPr lang="es-ES" sz="2800" dirty="0">
                        <a:effectLst/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Verdana" charset="0"/>
                        </a:rPr>
                        <a:t>2 </a:t>
                      </a:r>
                      <a:r>
                        <a:rPr lang="en-US" sz="2800" dirty="0" err="1">
                          <a:effectLst/>
                          <a:latin typeface="Verdana" charset="0"/>
                        </a:rPr>
                        <a:t>minutos</a:t>
                      </a:r>
                      <a:endParaRPr lang="es-ES" sz="2800" dirty="0">
                        <a:effectLst/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27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Verdana" charset="0"/>
                        </a:rPr>
                        <a:t>Dejar </a:t>
                      </a:r>
                      <a:r>
                        <a:rPr lang="en-US" sz="2800" dirty="0">
                          <a:effectLst/>
                          <a:latin typeface="Verdana" charset="0"/>
                        </a:rPr>
                        <a:t>comentarios sobre usted</a:t>
                      </a:r>
                      <a:endParaRPr lang="es-ES" sz="2800" dirty="0">
                        <a:effectLst/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Verdana" charset="0"/>
                        </a:rPr>
                        <a:t>2 minutos</a:t>
                      </a:r>
                      <a:endParaRPr lang="es-ES" sz="2800" dirty="0">
                        <a:effectLst/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27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Verdana" charset="0"/>
                        </a:rPr>
                        <a:t>Discusión grupal y comentarios</a:t>
                      </a:r>
                      <a:endParaRPr lang="es-ES" sz="2800" dirty="0">
                        <a:effectLst/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Verdana" charset="0"/>
                        </a:rPr>
                        <a:t>4 minutos</a:t>
                      </a:r>
                      <a:endParaRPr lang="es-ES" sz="2800" dirty="0">
                        <a:effectLst/>
                        <a:latin typeface="Verdana" charset="0"/>
                        <a:ea typeface="Verdana" charset="0"/>
                        <a:cs typeface="Verdana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8395919" y="-621617"/>
            <a:ext cx="29250656" cy="1806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0"/>
            <a:ext cx="2556544" cy="201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57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Consideraciones</a:t>
            </a:r>
            <a:endParaRPr lang="es-E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dirty="0"/>
              <a:t>Las presentaciones deben cubrir uno de los temas del </a:t>
            </a:r>
            <a:endParaRPr lang="es-ES" dirty="0"/>
          </a:p>
          <a:p>
            <a:pPr marL="0" indent="0">
              <a:buNone/>
            </a:pPr>
            <a:r>
              <a:rPr lang="es-ES" dirty="0"/>
              <a:t>   </a:t>
            </a:r>
            <a:r>
              <a:rPr dirty="0" err="1"/>
              <a:t>curso</a:t>
            </a:r>
            <a:endParaRPr dirty="0"/>
          </a:p>
          <a:p>
            <a:pPr lvl="1"/>
            <a:r>
              <a:rPr dirty="0"/>
              <a:t>Ciberdelincuencia y </a:t>
            </a:r>
            <a:r>
              <a:rPr dirty="0" err="1"/>
              <a:t>prueba</a:t>
            </a:r>
            <a:r>
              <a:rPr lang="es-ES" dirty="0"/>
              <a:t>s</a:t>
            </a:r>
            <a:r>
              <a:rPr dirty="0"/>
              <a:t> </a:t>
            </a:r>
            <a:r>
              <a:rPr dirty="0" err="1"/>
              <a:t>electrónica</a:t>
            </a:r>
            <a:r>
              <a:rPr lang="es-ES" dirty="0"/>
              <a:t>s</a:t>
            </a:r>
            <a:endParaRPr dirty="0"/>
          </a:p>
          <a:p>
            <a:pPr lvl="1"/>
            <a:r>
              <a:rPr dirty="0"/>
              <a:t>Habilidades de formación</a:t>
            </a:r>
          </a:p>
          <a:p>
            <a:r>
              <a:rPr dirty="0"/>
              <a:t>Cada miembro del equipo debe participar activamente e impartir parte de la presentación</a:t>
            </a:r>
          </a:p>
          <a:p>
            <a:r>
              <a:rPr dirty="0"/>
              <a:t>Puede elegir cualquier método y no está restringido a usar PowerPoint.</a:t>
            </a:r>
          </a:p>
          <a:p>
            <a:r>
              <a:rPr dirty="0"/>
              <a:t>Si necesita recursos adicionales, pregunte a los formadores antes de que finalice el día.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696" y="0"/>
            <a:ext cx="3079304" cy="2199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108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dirty="0"/>
              <a:t>Lo que hemos aprendido esta semana</a:t>
            </a:r>
          </a:p>
          <a:p>
            <a:pPr lvl="1"/>
            <a:r>
              <a:rPr dirty="0"/>
              <a:t>Contenido</a:t>
            </a:r>
          </a:p>
          <a:p>
            <a:pPr lvl="2"/>
            <a:r>
              <a:rPr dirty="0"/>
              <a:t>Tema de ciberdelincuencia y pruebas electrónicas</a:t>
            </a:r>
          </a:p>
          <a:p>
            <a:pPr lvl="1"/>
            <a:r>
              <a:rPr dirty="0"/>
              <a:t>Habilidades de formación</a:t>
            </a:r>
          </a:p>
          <a:p>
            <a:pPr lvl="2"/>
            <a:r>
              <a:rPr dirty="0"/>
              <a:t>Presentaciones buenas/malas</a:t>
            </a:r>
          </a:p>
          <a:p>
            <a:pPr lvl="2"/>
            <a:r>
              <a:rPr dirty="0"/>
              <a:t>Comentarios</a:t>
            </a:r>
          </a:p>
          <a:p>
            <a:pPr lvl="2"/>
            <a:r>
              <a:rPr dirty="0"/>
              <a:t>Control del nerviosismo</a:t>
            </a:r>
          </a:p>
          <a:p>
            <a:pPr lvl="2"/>
            <a:r>
              <a:rPr dirty="0"/>
              <a:t>Comunicación verbal/no verbal</a:t>
            </a:r>
          </a:p>
          <a:p>
            <a:pPr lvl="2"/>
            <a:r>
              <a:rPr dirty="0"/>
              <a:t>Preparación y planificación</a:t>
            </a:r>
          </a:p>
          <a:p>
            <a:pPr marL="0" indent="0">
              <a:lnSpc>
                <a:spcPts val="3120"/>
              </a:lnSpc>
              <a:buNone/>
            </a:pPr>
            <a:r>
              <a:rPr dirty="0"/>
              <a:t>No sobrecargue su presentación. Solo tiene 20 minutos para </a:t>
            </a:r>
            <a:r>
              <a:rPr lang="es-ES" dirty="0"/>
              <a:t>impartir</a:t>
            </a:r>
            <a:r>
              <a:rPr dirty="0"/>
              <a:t> sus materiales</a:t>
            </a:r>
          </a:p>
          <a:p>
            <a:pPr marL="0" indent="0">
              <a:lnSpc>
                <a:spcPts val="3120"/>
              </a:lnSpc>
              <a:buNone/>
            </a:pPr>
            <a:r>
              <a:rPr dirty="0"/>
              <a:t>Aunque se trata de una breve presentación, debe haber objetivos claros establecidos, sobre los cuales se puede evaluar la presentación.</a:t>
            </a:r>
            <a:endParaRPr lang="es-E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/>
              <a:t>Consideraciones</a:t>
            </a:r>
            <a:endParaRPr lang="es-E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633" y="0"/>
            <a:ext cx="4238367" cy="302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58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633" y="365125"/>
            <a:ext cx="10954733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Lo que el resto de nosotros hará durante la presentación</a:t>
            </a:r>
            <a:endParaRPr lang="es-E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1657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dirty="0"/>
              <a:t>Cada delegado y formador completará el formulario de evaluación para cada presentador de cada </a:t>
            </a:r>
            <a:r>
              <a:rPr dirty="0" err="1"/>
              <a:t>equipo</a:t>
            </a:r>
            <a:r>
              <a:rPr dirty="0"/>
              <a:t>.</a:t>
            </a:r>
            <a:r>
              <a:rPr lang="es-ES" dirty="0"/>
              <a:t> </a:t>
            </a:r>
            <a:r>
              <a:rPr dirty="0"/>
              <a:t>Hay una serie de respuestas graduales para cada pregunta y también incluye dos preguntas subjetivas al final del formulario de evaluación: </a:t>
            </a:r>
            <a:endParaRPr lang="es-ES" dirty="0"/>
          </a:p>
          <a:p>
            <a:pPr lvl="0" algn="just"/>
            <a:r>
              <a:rPr dirty="0"/>
              <a:t>¿Qué me gustó de la sesión?</a:t>
            </a:r>
            <a:endParaRPr lang="es-ES" dirty="0"/>
          </a:p>
          <a:p>
            <a:pPr lvl="0" algn="just"/>
            <a:r>
              <a:rPr dirty="0"/>
              <a:t>¿Dónde podría haberse mejorado la sesión?</a:t>
            </a:r>
          </a:p>
          <a:p>
            <a:pPr marL="0" lvl="0" indent="0" algn="just">
              <a:buNone/>
            </a:pPr>
            <a:r>
              <a:rPr dirty="0"/>
              <a:t>Las preguntas de evaluación cubren:</a:t>
            </a:r>
          </a:p>
          <a:p>
            <a:pPr algn="just"/>
            <a:r>
              <a:rPr dirty="0"/>
              <a:t>Diseño</a:t>
            </a:r>
          </a:p>
          <a:p>
            <a:pPr algn="just"/>
            <a:r>
              <a:rPr dirty="0"/>
              <a:t>Entrega</a:t>
            </a:r>
          </a:p>
          <a:p>
            <a:pPr marL="0" lvl="0" indent="0" algn="just">
              <a:buNone/>
            </a:pPr>
            <a:r>
              <a:rPr dirty="0"/>
              <a:t>Los formularios de evaluación se entregan al </a:t>
            </a:r>
            <a:endParaRPr lang="es-ES" dirty="0"/>
          </a:p>
          <a:p>
            <a:pPr marL="0" lvl="0" indent="0" algn="just">
              <a:buNone/>
            </a:pPr>
            <a:r>
              <a:rPr lang="es-ES" dirty="0"/>
              <a:t>ponente</a:t>
            </a:r>
            <a:r>
              <a:rPr dirty="0"/>
              <a:t> para que los guarde.</a:t>
            </a:r>
            <a:endParaRPr lang="es-ES" dirty="0"/>
          </a:p>
          <a:p>
            <a:pPr algn="just"/>
            <a:endParaRPr lang="es-E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4533900"/>
            <a:ext cx="35052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943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Una cosa más</a:t>
            </a:r>
            <a:endParaRPr lang="es-E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dirty="0"/>
              <a:t>Ahora vamos a dibujar números para decidir el orden de las presentaciones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9578" y="2638209"/>
            <a:ext cx="3015049" cy="394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703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1200" y="375254"/>
            <a:ext cx="8229600" cy="1042384"/>
          </a:xfrm>
        </p:spPr>
        <p:txBody>
          <a:bodyPr>
            <a:normAutofit/>
          </a:bodyPr>
          <a:lstStyle/>
          <a:p>
            <a:r>
              <a:rPr lang="en-US" b="1" dirty="0"/>
              <a:t>Objetivos de la sesión</a:t>
            </a:r>
            <a:endParaRPr lang="es-ES" b="1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838199" y="1825625"/>
            <a:ext cx="1091702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dirty="0"/>
              <a:t>Al final de estas sesiones, los </a:t>
            </a:r>
            <a:r>
              <a:rPr lang="en-US" dirty="0" err="1"/>
              <a:t>alumnos</a:t>
            </a:r>
            <a:r>
              <a:rPr dirty="0"/>
              <a:t> podrán:</a:t>
            </a:r>
          </a:p>
          <a:p>
            <a:pPr>
              <a:lnSpc>
                <a:spcPct val="80000"/>
              </a:lnSpc>
            </a:pPr>
            <a:r>
              <a:rPr dirty="0" err="1"/>
              <a:t>Prepar</a:t>
            </a:r>
            <a:r>
              <a:rPr lang="es-ES" dirty="0"/>
              <a:t>ar</a:t>
            </a:r>
            <a:r>
              <a:rPr dirty="0"/>
              <a:t> una presentación </a:t>
            </a:r>
            <a:r>
              <a:rPr dirty="0" err="1"/>
              <a:t>efectiva</a:t>
            </a:r>
            <a:r>
              <a:rPr dirty="0"/>
              <a:t> </a:t>
            </a:r>
            <a:r>
              <a:rPr lang="es-ES" dirty="0"/>
              <a:t>al final de la sesión del día</a:t>
            </a:r>
            <a:r>
              <a:rPr dirty="0"/>
              <a:t>.</a:t>
            </a:r>
          </a:p>
          <a:p>
            <a:pPr>
              <a:lnSpc>
                <a:spcPct val="80000"/>
              </a:lnSpc>
            </a:pPr>
            <a:r>
              <a:rPr dirty="0" err="1"/>
              <a:t>Trabaj</a:t>
            </a:r>
            <a:r>
              <a:rPr lang="es-ES" dirty="0"/>
              <a:t>ar</a:t>
            </a:r>
            <a:r>
              <a:rPr dirty="0"/>
              <a:t> con los miembros del equipo en el desarrollo de la presentación</a:t>
            </a:r>
          </a:p>
          <a:p>
            <a:pPr>
              <a:lnSpc>
                <a:spcPct val="80000"/>
              </a:lnSpc>
            </a:pPr>
            <a:r>
              <a:rPr dirty="0" err="1"/>
              <a:t>Expli</a:t>
            </a:r>
            <a:r>
              <a:rPr lang="es-ES" dirty="0"/>
              <a:t>car</a:t>
            </a:r>
            <a:r>
              <a:rPr dirty="0"/>
              <a:t> la estructura del horario de presentación</a:t>
            </a:r>
            <a:endParaRPr lang="es-E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5927" y="5013176"/>
            <a:ext cx="2772276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634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1326</TotalTime>
  <Words>741</Words>
  <Application>Microsoft Office PowerPoint</Application>
  <PresentationFormat>Widescreen</PresentationFormat>
  <Paragraphs>80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Verdana</vt:lpstr>
      <vt:lpstr>Office Theme</vt:lpstr>
      <vt:lpstr>Habilidades de formación para jueces y fiscales</vt:lpstr>
      <vt:lpstr>Objetivos de la sesión</vt:lpstr>
      <vt:lpstr>Propósito</vt:lpstr>
      <vt:lpstr>Horario de presentación grupal</vt:lpstr>
      <vt:lpstr>Consideraciones</vt:lpstr>
      <vt:lpstr>Consideraciones</vt:lpstr>
      <vt:lpstr>Lo que el resto de nosotros hará durante la presentación</vt:lpstr>
      <vt:lpstr>Una cosa más</vt:lpstr>
      <vt:lpstr>Objetivos de la sesión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Jones, Nigel (nigel.jones@canterbury.ac.uk)</dc:creator>
  <cp:lastModifiedBy>Uwe Rasmussen (Attorney at law)</cp:lastModifiedBy>
  <cp:revision>19</cp:revision>
  <dcterms:created xsi:type="dcterms:W3CDTF">2017-06-15T14:10:25Z</dcterms:created>
  <dcterms:modified xsi:type="dcterms:W3CDTF">2019-01-25T20:15:01Z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v-uwrasm@microsoft.com</vt:lpwstr>
  </property>
  <property fmtid="{D5CDD505-2E9C-101B-9397-08002B2CF9AE}" pid="5" name="MSIP_Label_f42aa342-8706-4288-bd11-ebb85995028c_SetDate">
    <vt:lpwstr>2019-01-25T20:15:00.8493967Z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ActionId">
    <vt:lpwstr>7164866a-b413-4b9a-9ca8-06beac21b3d8</vt:lpwstr>
  </property>
  <property fmtid="{D5CDD505-2E9C-101B-9397-08002B2CF9AE}" pid="9" name="MSIP_Label_f42aa342-8706-4288-bd11-ebb85995028c_Extended_MSFT_Method">
    <vt:lpwstr>Automatic</vt:lpwstr>
  </property>
  <property fmtid="{D5CDD505-2E9C-101B-9397-08002B2CF9AE}" pid="10" name="Sensitivity">
    <vt:lpwstr>General</vt:lpwstr>
  </property>
</Properties>
</file>